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sldIdLst>
    <p:sldId id="256" r:id="rId2"/>
    <p:sldId id="257" r:id="rId3"/>
    <p:sldId id="258" r:id="rId4"/>
    <p:sldId id="259" r:id="rId5"/>
    <p:sldId id="260" r:id="rId6"/>
    <p:sldId id="266" r:id="rId7"/>
    <p:sldId id="267" r:id="rId8"/>
    <p:sldId id="269" r:id="rId9"/>
    <p:sldId id="265" r:id="rId10"/>
    <p:sldId id="270" r:id="rId11"/>
    <p:sldId id="271" r:id="rId12"/>
    <p:sldId id="272" r:id="rId13"/>
    <p:sldId id="273" r:id="rId14"/>
    <p:sldId id="275" r:id="rId15"/>
    <p:sldId id="295" r:id="rId16"/>
    <p:sldId id="274" r:id="rId17"/>
    <p:sldId id="290" r:id="rId18"/>
    <p:sldId id="297" r:id="rId19"/>
    <p:sldId id="277" r:id="rId20"/>
    <p:sldId id="278" r:id="rId21"/>
    <p:sldId id="287" r:id="rId22"/>
    <p:sldId id="289" r:id="rId23"/>
    <p:sldId id="298" r:id="rId24"/>
    <p:sldId id="276" r:id="rId25"/>
    <p:sldId id="279" r:id="rId26"/>
    <p:sldId id="280" r:id="rId27"/>
    <p:sldId id="281" r:id="rId28"/>
    <p:sldId id="282" r:id="rId29"/>
    <p:sldId id="283" r:id="rId30"/>
    <p:sldId id="284" r:id="rId31"/>
    <p:sldId id="285" r:id="rId32"/>
    <p:sldId id="286" r:id="rId33"/>
    <p:sldId id="261" r:id="rId34"/>
    <p:sldId id="296" r:id="rId35"/>
    <p:sldId id="294" r:id="rId36"/>
    <p:sldId id="262" r:id="rId37"/>
    <p:sldId id="263" r:id="rId38"/>
    <p:sldId id="264"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4"/>
    <a:srgbClr val="F5F7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01"/>
    <p:restoredTop sz="96405"/>
  </p:normalViewPr>
  <p:slideViewPr>
    <p:cSldViewPr snapToGrid="0" snapToObjects="1">
      <p:cViewPr varScale="1">
        <p:scale>
          <a:sx n="46" d="100"/>
          <a:sy n="46" d="100"/>
        </p:scale>
        <p:origin x="828"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4/6/2020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3708666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4/6/2020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240587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4/6/2020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803364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4/6/2020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599551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4/6/2020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038823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4/6/2020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518863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4/6/2020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95951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4/6/2020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426923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4/6/2020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82696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4/6/2020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50053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4/6/2020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993471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4/6/2020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10901497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0036-B215-E24E-B60C-13F16F438954}"/>
              </a:ext>
            </a:extLst>
          </p:cNvPr>
          <p:cNvSpPr>
            <a:spLocks noGrp="1"/>
          </p:cNvSpPr>
          <p:nvPr>
            <p:ph type="ctrTitle"/>
          </p:nvPr>
        </p:nvSpPr>
        <p:spPr/>
        <p:txBody>
          <a:bodyPr/>
          <a:lstStyle/>
          <a:p>
            <a:r>
              <a:rPr lang="en-US" dirty="0"/>
              <a:t>salaryball</a:t>
            </a:r>
          </a:p>
        </p:txBody>
      </p:sp>
      <p:sp>
        <p:nvSpPr>
          <p:cNvPr id="3" name="Subtitle 2">
            <a:extLst>
              <a:ext uri="{FF2B5EF4-FFF2-40B4-BE49-F238E27FC236}">
                <a16:creationId xmlns:a16="http://schemas.microsoft.com/office/drawing/2014/main" id="{849BCBED-7AB9-2C44-BAB2-E17ACB1EAC11}"/>
              </a:ext>
            </a:extLst>
          </p:cNvPr>
          <p:cNvSpPr>
            <a:spLocks noGrp="1"/>
          </p:cNvSpPr>
          <p:nvPr>
            <p:ph type="subTitle" idx="1"/>
          </p:nvPr>
        </p:nvSpPr>
        <p:spPr/>
        <p:txBody>
          <a:bodyPr/>
          <a:lstStyle/>
          <a:p>
            <a:r>
              <a:rPr lang="en-US" dirty="0"/>
              <a:t>Baseball player valuations have changed</a:t>
            </a:r>
          </a:p>
          <a:p>
            <a:r>
              <a:rPr lang="en-US" dirty="0"/>
              <a:t>Are their salaries following suit?</a:t>
            </a:r>
          </a:p>
        </p:txBody>
      </p:sp>
    </p:spTree>
    <p:extLst>
      <p:ext uri="{BB962C8B-B14F-4D97-AF65-F5344CB8AC3E}">
        <p14:creationId xmlns:p14="http://schemas.microsoft.com/office/powerpoint/2010/main" val="1076953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6" y="2638043"/>
            <a:ext cx="7729728" cy="4064597"/>
          </a:xfrm>
        </p:spPr>
        <p:txBody>
          <a:bodyPr>
            <a:normAutofit/>
          </a:bodyPr>
          <a:lstStyle/>
          <a:p>
            <a:r>
              <a:rPr lang="en-US" dirty="0"/>
              <a:t>Datasets contained over 100,000 entries</a:t>
            </a:r>
          </a:p>
          <a:p>
            <a:pPr lvl="1"/>
            <a:r>
              <a:rPr lang="en-US" dirty="0"/>
              <a:t>Each entry represents one player’s performance for one season</a:t>
            </a:r>
          </a:p>
          <a:p>
            <a:r>
              <a:rPr lang="en-US" dirty="0"/>
              <a:t>Subset data to create two different data frames for 1995-1999 &amp; 2015-2019</a:t>
            </a:r>
          </a:p>
          <a:p>
            <a:r>
              <a:rPr lang="en-US" dirty="0" err="1"/>
              <a:t>warBatA</a:t>
            </a:r>
            <a:r>
              <a:rPr lang="en-US" dirty="0"/>
              <a:t>, </a:t>
            </a:r>
            <a:r>
              <a:rPr lang="en-US" dirty="0" err="1"/>
              <a:t>warBatB</a:t>
            </a:r>
            <a:r>
              <a:rPr lang="en-US" dirty="0"/>
              <a:t>, </a:t>
            </a:r>
            <a:r>
              <a:rPr lang="en-US" dirty="0" err="1"/>
              <a:t>warPitchA</a:t>
            </a:r>
            <a:r>
              <a:rPr lang="en-US" dirty="0"/>
              <a:t>, &amp; </a:t>
            </a:r>
            <a:r>
              <a:rPr lang="en-US" dirty="0" err="1"/>
              <a:t>warPitchB</a:t>
            </a:r>
            <a:endParaRPr lang="en-US" dirty="0"/>
          </a:p>
          <a:p>
            <a:r>
              <a:rPr lang="en-US" dirty="0" err="1"/>
              <a:t>warBatA</a:t>
            </a:r>
            <a:r>
              <a:rPr lang="en-US" dirty="0"/>
              <a:t>: 6,357 entries</a:t>
            </a:r>
          </a:p>
          <a:p>
            <a:r>
              <a:rPr lang="en-US" dirty="0" err="1"/>
              <a:t>warBatB</a:t>
            </a:r>
            <a:r>
              <a:rPr lang="en-US" dirty="0"/>
              <a:t>: 7,253 entries</a:t>
            </a:r>
          </a:p>
          <a:p>
            <a:r>
              <a:rPr lang="en-US" dirty="0" err="1"/>
              <a:t>warPitchA</a:t>
            </a:r>
            <a:r>
              <a:rPr lang="en-US" dirty="0"/>
              <a:t>: 3,067 entries</a:t>
            </a:r>
          </a:p>
          <a:p>
            <a:r>
              <a:rPr lang="en-US" dirty="0" err="1"/>
              <a:t>warPitchB</a:t>
            </a:r>
            <a:r>
              <a:rPr lang="en-US" dirty="0"/>
              <a:t>: 4,293 entries</a:t>
            </a:r>
          </a:p>
        </p:txBody>
      </p:sp>
    </p:spTree>
    <p:extLst>
      <p:ext uri="{BB962C8B-B14F-4D97-AF65-F5344CB8AC3E}">
        <p14:creationId xmlns:p14="http://schemas.microsoft.com/office/powerpoint/2010/main" val="1338702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6" y="2638043"/>
            <a:ext cx="7729728" cy="3958065"/>
          </a:xfrm>
        </p:spPr>
        <p:txBody>
          <a:bodyPr>
            <a:normAutofit/>
          </a:bodyPr>
          <a:lstStyle/>
          <a:p>
            <a:r>
              <a:rPr lang="en-US" dirty="0"/>
              <a:t>Important Variables:</a:t>
            </a:r>
          </a:p>
          <a:p>
            <a:pPr lvl="1"/>
            <a:r>
              <a:rPr lang="en-US" dirty="0"/>
              <a:t>Salary (</a:t>
            </a:r>
            <a:r>
              <a:rPr lang="en-US" dirty="0" err="1"/>
              <a:t>warBatA</a:t>
            </a:r>
            <a:r>
              <a:rPr lang="en-US" dirty="0"/>
              <a:t>): Min.  1st Qu.   Median     Mean  3rd Qu.     Max.</a:t>
            </a:r>
          </a:p>
          <a:p>
            <a:pPr marL="228600" lvl="1" indent="0">
              <a:buNone/>
            </a:pPr>
            <a:r>
              <a:rPr lang="en-US" dirty="0"/>
              <a:t>	            109000   175000   300000  1195534  1500000 14936667</a:t>
            </a:r>
          </a:p>
          <a:p>
            <a:pPr lvl="1"/>
            <a:r>
              <a:rPr lang="en-US" dirty="0"/>
              <a:t>Salary (</a:t>
            </a:r>
            <a:r>
              <a:rPr lang="en-US" dirty="0" err="1"/>
              <a:t>warBatB</a:t>
            </a:r>
            <a:r>
              <a:rPr lang="en-US" dirty="0"/>
              <a:t>): Min.  1st Qu.   Median     Mean  3rd Qu.     Max.</a:t>
            </a:r>
          </a:p>
          <a:p>
            <a:pPr marL="228600" lvl="1" indent="0">
              <a:buNone/>
            </a:pPr>
            <a:r>
              <a:rPr lang="en-US" dirty="0"/>
              <a:t>	            100000   555000  1550000  4468661  6000000 42143000</a:t>
            </a:r>
          </a:p>
          <a:p>
            <a:pPr lvl="1"/>
            <a:r>
              <a:rPr lang="en-US" dirty="0"/>
              <a:t>Salary (</a:t>
            </a:r>
            <a:r>
              <a:rPr lang="en-US" dirty="0" err="1"/>
              <a:t>warPitchA</a:t>
            </a:r>
            <a:r>
              <a:rPr lang="en-US" dirty="0"/>
              <a:t>): Min.  1st Qu.   Median     Mean  3rd Qu.     Max. </a:t>
            </a:r>
          </a:p>
          <a:p>
            <a:pPr marL="228600" lvl="1" indent="0">
              <a:buNone/>
            </a:pPr>
            <a:r>
              <a:rPr lang="en-US" dirty="0"/>
              <a:t>		109000   170000   265000  1034818  1100000 11100000</a:t>
            </a:r>
          </a:p>
          <a:p>
            <a:pPr lvl="1"/>
            <a:r>
              <a:rPr lang="en-US" dirty="0"/>
              <a:t>Salary (</a:t>
            </a:r>
            <a:r>
              <a:rPr lang="en-US" dirty="0" err="1"/>
              <a:t>warPitchB</a:t>
            </a:r>
            <a:r>
              <a:rPr lang="en-US" dirty="0"/>
              <a:t>): Min.  1st Qu.   Median     Mean  3rd Qu.     Max.</a:t>
            </a:r>
          </a:p>
          <a:p>
            <a:pPr marL="228600" lvl="1" indent="0">
              <a:buNone/>
            </a:pPr>
            <a:r>
              <a:rPr lang="en-US" dirty="0"/>
              <a:t>		100000   555000  1350000  3932439  5000000 42143000</a:t>
            </a:r>
          </a:p>
        </p:txBody>
      </p:sp>
    </p:spTree>
    <p:extLst>
      <p:ext uri="{BB962C8B-B14F-4D97-AF65-F5344CB8AC3E}">
        <p14:creationId xmlns:p14="http://schemas.microsoft.com/office/powerpoint/2010/main" val="2525673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6" y="2638043"/>
            <a:ext cx="7729728" cy="4064597"/>
          </a:xfrm>
        </p:spPr>
        <p:txBody>
          <a:bodyPr>
            <a:normAutofit/>
          </a:bodyPr>
          <a:lstStyle/>
          <a:p>
            <a:pPr lvl="1"/>
            <a:r>
              <a:rPr lang="en-US" dirty="0"/>
              <a:t>WAR (</a:t>
            </a:r>
            <a:r>
              <a:rPr lang="en-US" dirty="0" err="1"/>
              <a:t>warBatA</a:t>
            </a:r>
            <a:r>
              <a:rPr lang="en-US" dirty="0"/>
              <a:t>): Min. 1st Qu.  Median    Mean 3rd Qu.    Max. </a:t>
            </a:r>
          </a:p>
          <a:p>
            <a:pPr marL="228600" lvl="1" indent="0">
              <a:buNone/>
            </a:pPr>
            <a:r>
              <a:rPr lang="en-US" dirty="0"/>
              <a:t>	            -3.2600 -0.0800  0.0000  0.5046  0.4800  9.8400</a:t>
            </a:r>
          </a:p>
          <a:p>
            <a:pPr lvl="1"/>
            <a:r>
              <a:rPr lang="en-US" dirty="0"/>
              <a:t>WAR (</a:t>
            </a:r>
            <a:r>
              <a:rPr lang="en-US" dirty="0" err="1"/>
              <a:t>warBatB</a:t>
            </a:r>
            <a:r>
              <a:rPr lang="en-US" dirty="0"/>
              <a:t>): Min. 1st Qu.  Median    Mean 3rd Qu.    Max. </a:t>
            </a:r>
          </a:p>
          <a:p>
            <a:pPr marL="228600" lvl="1" indent="0">
              <a:buNone/>
            </a:pPr>
            <a:r>
              <a:rPr lang="en-US" dirty="0"/>
              <a:t>	            -2.7500 -0.0400  0.0000  0.4307  0.2800 10.8600</a:t>
            </a:r>
          </a:p>
          <a:p>
            <a:pPr lvl="1"/>
            <a:r>
              <a:rPr lang="en-US" dirty="0"/>
              <a:t>WAR (</a:t>
            </a:r>
            <a:r>
              <a:rPr lang="en-US" dirty="0" err="1"/>
              <a:t>warPitchA</a:t>
            </a:r>
            <a:r>
              <a:rPr lang="en-US" dirty="0"/>
              <a:t>): Min. 1st Qu.  Median    Mean 3rd Qu.    Max. </a:t>
            </a:r>
          </a:p>
          <a:p>
            <a:pPr marL="228600" lvl="1" indent="0">
              <a:buNone/>
            </a:pPr>
            <a:r>
              <a:rPr lang="en-US" dirty="0"/>
              <a:t>		-3.1700 -0.2300  0.1600  0.6284  1.1000 11.9300</a:t>
            </a:r>
          </a:p>
          <a:p>
            <a:pPr lvl="1"/>
            <a:r>
              <a:rPr lang="en-US" dirty="0"/>
              <a:t>WAR (</a:t>
            </a:r>
            <a:r>
              <a:rPr lang="en-US" dirty="0" err="1"/>
              <a:t>warPitchB</a:t>
            </a:r>
            <a:r>
              <a:rPr lang="en-US" dirty="0"/>
              <a:t>): Min. 1st Qu.  Median    Mean 3rd Qu.    Max. </a:t>
            </a:r>
          </a:p>
          <a:p>
            <a:pPr marL="228600" lvl="1" indent="0">
              <a:buNone/>
            </a:pPr>
            <a:r>
              <a:rPr lang="en-US" dirty="0"/>
              <a:t>		-2.2900 -0.1800  0.1000  0.4783  0.7800 10.4600</a:t>
            </a:r>
          </a:p>
        </p:txBody>
      </p:sp>
    </p:spTree>
    <p:extLst>
      <p:ext uri="{BB962C8B-B14F-4D97-AF65-F5344CB8AC3E}">
        <p14:creationId xmlns:p14="http://schemas.microsoft.com/office/powerpoint/2010/main" val="2940213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6" y="2638043"/>
            <a:ext cx="7729728" cy="4064597"/>
          </a:xfrm>
        </p:spPr>
        <p:txBody>
          <a:bodyPr>
            <a:normAutofit/>
          </a:bodyPr>
          <a:lstStyle/>
          <a:p>
            <a:pPr lvl="1"/>
            <a:r>
              <a:rPr lang="en-US" dirty="0"/>
              <a:t>Age (</a:t>
            </a:r>
            <a:r>
              <a:rPr lang="en-US" dirty="0" err="1"/>
              <a:t>warBatA</a:t>
            </a:r>
            <a:r>
              <a:rPr lang="en-US" dirty="0"/>
              <a:t>): Min. 1st Qu.  Median   Mean  3rd Qu.    Max. </a:t>
            </a:r>
          </a:p>
          <a:p>
            <a:pPr marL="228600" lvl="1" indent="0">
              <a:buNone/>
            </a:pPr>
            <a:r>
              <a:rPr lang="en-US" dirty="0"/>
              <a:t>	              19.0    25.0    28.0       28.2     31.0        44.0</a:t>
            </a:r>
          </a:p>
          <a:p>
            <a:pPr lvl="1"/>
            <a:r>
              <a:rPr lang="en-US" dirty="0"/>
              <a:t>Age (</a:t>
            </a:r>
            <a:r>
              <a:rPr lang="en-US" dirty="0" err="1"/>
              <a:t>warBatB</a:t>
            </a:r>
            <a:r>
              <a:rPr lang="en-US" dirty="0"/>
              <a:t>): Min. 1st Qu.  Median    Mean 3rd Qu.    Max. </a:t>
            </a:r>
          </a:p>
          <a:p>
            <a:pPr marL="228600" lvl="1" indent="0">
              <a:buNone/>
            </a:pPr>
            <a:r>
              <a:rPr lang="en-US" dirty="0"/>
              <a:t>	              19.00   25.00   27.00   27.99   30.00     45.00</a:t>
            </a:r>
          </a:p>
          <a:p>
            <a:pPr lvl="1"/>
            <a:r>
              <a:rPr lang="en-US" dirty="0"/>
              <a:t>Age (</a:t>
            </a:r>
            <a:r>
              <a:rPr lang="en-US" dirty="0" err="1"/>
              <a:t>warPitchA</a:t>
            </a:r>
            <a:r>
              <a:rPr lang="en-US" dirty="0"/>
              <a:t>):  Min. 1st Qu.  Median    Mean 3rd Qu.    Max. </a:t>
            </a:r>
          </a:p>
          <a:p>
            <a:pPr marL="228600" lvl="1" indent="0">
              <a:buNone/>
            </a:pPr>
            <a:r>
              <a:rPr lang="en-US" dirty="0"/>
              <a:t>		  19.00   25.00   27.00     28.05  31.00     44.00</a:t>
            </a:r>
          </a:p>
          <a:p>
            <a:pPr lvl="1"/>
            <a:r>
              <a:rPr lang="en-US" dirty="0"/>
              <a:t>Age (</a:t>
            </a:r>
            <a:r>
              <a:rPr lang="en-US" dirty="0" err="1"/>
              <a:t>warPitchB</a:t>
            </a:r>
            <a:r>
              <a:rPr lang="en-US" dirty="0"/>
              <a:t>):  Min. 1st Qu.  Median    Mean 3rd Qu.    Max. </a:t>
            </a:r>
          </a:p>
          <a:p>
            <a:pPr marL="228600" lvl="1" indent="0">
              <a:buNone/>
            </a:pPr>
            <a:r>
              <a:rPr lang="en-US" dirty="0"/>
              <a:t>		 19.00   25.00   27.00     28.03   30.00     45.00</a:t>
            </a:r>
          </a:p>
        </p:txBody>
      </p:sp>
    </p:spTree>
    <p:extLst>
      <p:ext uri="{BB962C8B-B14F-4D97-AF65-F5344CB8AC3E}">
        <p14:creationId xmlns:p14="http://schemas.microsoft.com/office/powerpoint/2010/main" val="4127646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FA562C-AED3-5E43-92C1-E164D4E6573A}"/>
              </a:ext>
            </a:extLst>
          </p:cNvPr>
          <p:cNvPicPr>
            <a:picLocks noChangeAspect="1"/>
          </p:cNvPicPr>
          <p:nvPr/>
        </p:nvPicPr>
        <p:blipFill>
          <a:blip r:embed="rId2"/>
          <a:stretch>
            <a:fillRect/>
          </a:stretch>
        </p:blipFill>
        <p:spPr>
          <a:xfrm>
            <a:off x="1922357" y="290945"/>
            <a:ext cx="10269643" cy="6213764"/>
          </a:xfrm>
          <a:prstGeom prst="rect">
            <a:avLst/>
          </a:prstGeom>
        </p:spPr>
      </p:pic>
    </p:spTree>
    <p:extLst>
      <p:ext uri="{BB962C8B-B14F-4D97-AF65-F5344CB8AC3E}">
        <p14:creationId xmlns:p14="http://schemas.microsoft.com/office/powerpoint/2010/main" val="3945480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554" y="370332"/>
            <a:ext cx="7729728" cy="1188720"/>
          </a:xfrm>
        </p:spPr>
        <p:txBody>
          <a:bodyPr/>
          <a:lstStyle/>
          <a:p>
            <a:r>
              <a:rPr lang="en-US" dirty="0" smtClean="0"/>
              <a:t>The Yankees Spend the More than any other team</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12156" y="1775184"/>
            <a:ext cx="7641133" cy="4775708"/>
          </a:xfrm>
        </p:spPr>
      </p:pic>
    </p:spTree>
    <p:extLst>
      <p:ext uri="{BB962C8B-B14F-4D97-AF65-F5344CB8AC3E}">
        <p14:creationId xmlns:p14="http://schemas.microsoft.com/office/powerpoint/2010/main" val="1979522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92B8CA95-28E6-C249-A1D3-32A57AF83D8F}"/>
              </a:ext>
            </a:extLst>
          </p:cNvPr>
          <p:cNvPicPr>
            <a:picLocks noChangeAspect="1"/>
          </p:cNvPicPr>
          <p:nvPr/>
        </p:nvPicPr>
        <p:blipFill>
          <a:blip r:embed="rId2"/>
          <a:stretch>
            <a:fillRect/>
          </a:stretch>
        </p:blipFill>
        <p:spPr>
          <a:xfrm>
            <a:off x="436485" y="9292"/>
            <a:ext cx="11319029" cy="6848708"/>
          </a:xfrm>
          <a:prstGeom prst="rect">
            <a:avLst/>
          </a:prstGeom>
        </p:spPr>
      </p:pic>
    </p:spTree>
    <p:extLst>
      <p:ext uri="{BB962C8B-B14F-4D97-AF65-F5344CB8AC3E}">
        <p14:creationId xmlns:p14="http://schemas.microsoft.com/office/powerpoint/2010/main" val="1037459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5EF14A-7D92-FC47-BE5D-91640AFE9E34}"/>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703D68DA-8CFE-D845-8D36-FBFF363FDA7D}"/>
              </a:ext>
            </a:extLst>
          </p:cNvPr>
          <p:cNvPicPr>
            <a:picLocks noChangeAspect="1"/>
          </p:cNvPicPr>
          <p:nvPr/>
        </p:nvPicPr>
        <p:blipFill>
          <a:blip r:embed="rId3"/>
          <a:stretch>
            <a:fillRect/>
          </a:stretch>
        </p:blipFill>
        <p:spPr>
          <a:xfrm>
            <a:off x="4371703" y="1726407"/>
            <a:ext cx="7376357" cy="4573341"/>
          </a:xfrm>
          <a:prstGeom prst="rect">
            <a:avLst/>
          </a:prstGeom>
        </p:spPr>
      </p:pic>
      <p:sp>
        <p:nvSpPr>
          <p:cNvPr id="6" name="TextBox 5">
            <a:extLst>
              <a:ext uri="{FF2B5EF4-FFF2-40B4-BE49-F238E27FC236}">
                <a16:creationId xmlns:a16="http://schemas.microsoft.com/office/drawing/2014/main" id="{F3DA9D4B-0890-114D-BF21-3C80CBBAAEF1}"/>
              </a:ext>
            </a:extLst>
          </p:cNvPr>
          <p:cNvSpPr txBox="1"/>
          <p:nvPr/>
        </p:nvSpPr>
        <p:spPr>
          <a:xfrm>
            <a:off x="6096000" y="983489"/>
            <a:ext cx="5015883" cy="369332"/>
          </a:xfrm>
          <a:prstGeom prst="rect">
            <a:avLst/>
          </a:prstGeom>
          <a:noFill/>
        </p:spPr>
        <p:txBody>
          <a:bodyPr wrap="square" rtlCol="0">
            <a:spAutoFit/>
          </a:bodyPr>
          <a:lstStyle/>
          <a:p>
            <a:r>
              <a:rPr lang="en-US" dirty="0"/>
              <a:t>Average Salary vs.  Inflation-Adjusted Average Salary</a:t>
            </a:r>
          </a:p>
        </p:txBody>
      </p:sp>
      <p:sp>
        <p:nvSpPr>
          <p:cNvPr id="3" name="TextBox 2"/>
          <p:cNvSpPr txBox="1"/>
          <p:nvPr/>
        </p:nvSpPr>
        <p:spPr>
          <a:xfrm>
            <a:off x="561109" y="581891"/>
            <a:ext cx="3366655" cy="5539978"/>
          </a:xfrm>
          <a:prstGeom prst="rect">
            <a:avLst/>
          </a:prstGeom>
          <a:noFill/>
        </p:spPr>
        <p:txBody>
          <a:bodyPr wrap="square" rtlCol="0">
            <a:spAutoFit/>
          </a:bodyPr>
          <a:lstStyle/>
          <a:p>
            <a:r>
              <a:rPr lang="en-US" sz="2400" b="1" dirty="0" smtClean="0"/>
              <a:t>Player Salaries are Increasing Over Time at a rate much higher than inflation can explain by itself. </a:t>
            </a:r>
          </a:p>
          <a:p>
            <a:endParaRPr lang="en-US" sz="2400" b="1" dirty="0"/>
          </a:p>
          <a:p>
            <a:r>
              <a:rPr lang="en-US" sz="2400" b="1" dirty="0" smtClean="0"/>
              <a:t>There is a significant difference year to year in salaries both in the 90s and the modern era.</a:t>
            </a:r>
          </a:p>
          <a:p>
            <a:endParaRPr lang="en-US" dirty="0" smtClean="0"/>
          </a:p>
          <a:p>
            <a:r>
              <a:rPr lang="en-US" dirty="0" smtClean="0"/>
              <a:t>1995-2000</a:t>
            </a:r>
            <a:endParaRPr lang="en-US" dirty="0"/>
          </a:p>
          <a:p>
            <a:r>
              <a:rPr lang="en-US" dirty="0" err="1" smtClean="0"/>
              <a:t>Pvalue</a:t>
            </a:r>
            <a:r>
              <a:rPr lang="en-US" dirty="0" smtClean="0"/>
              <a:t> = 1.1e-12</a:t>
            </a:r>
          </a:p>
          <a:p>
            <a:r>
              <a:rPr lang="en-US" dirty="0" smtClean="0"/>
              <a:t>2015-2019</a:t>
            </a:r>
          </a:p>
          <a:p>
            <a:r>
              <a:rPr lang="en-US" dirty="0" err="1" smtClean="0"/>
              <a:t>Pvalue</a:t>
            </a:r>
            <a:r>
              <a:rPr lang="en-US" dirty="0" smtClean="0"/>
              <a:t> = 3.383-09</a:t>
            </a:r>
            <a:endParaRPr lang="en-US" dirty="0"/>
          </a:p>
        </p:txBody>
      </p:sp>
    </p:spTree>
    <p:extLst>
      <p:ext uri="{BB962C8B-B14F-4D97-AF65-F5344CB8AC3E}">
        <p14:creationId xmlns:p14="http://schemas.microsoft.com/office/powerpoint/2010/main" val="3817132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3618" y="477982"/>
            <a:ext cx="8146473" cy="5632311"/>
          </a:xfrm>
          <a:prstGeom prst="rect">
            <a:avLst/>
          </a:prstGeom>
          <a:noFill/>
        </p:spPr>
        <p:txBody>
          <a:bodyPr wrap="square" rtlCol="0">
            <a:spAutoFit/>
          </a:bodyPr>
          <a:lstStyle/>
          <a:p>
            <a:r>
              <a:rPr lang="en-US" sz="2400" b="1" dirty="0" smtClean="0"/>
              <a:t>Nothing Influences Salary as much as factors of time. Factors such as a players age, plate attempts, and amount of innings played the more the better when influencing a players salary for the better.  As a player increases their opportunities for play they at the same time increase their likelihood for higher pay.  </a:t>
            </a:r>
          </a:p>
          <a:p>
            <a:endParaRPr lang="en-US" sz="2400" b="1" dirty="0"/>
          </a:p>
          <a:p>
            <a:r>
              <a:rPr lang="en-US" sz="2400" b="1" dirty="0" smtClean="0"/>
              <a:t>After running a repeated measures ANOVA we found that age had a significant impact on salary.  Therefore as a player ages their salary changes also and these two factors go hand in hand throughout a players career.</a:t>
            </a:r>
          </a:p>
          <a:p>
            <a:endParaRPr lang="en-US" sz="2400" b="1" dirty="0"/>
          </a:p>
          <a:p>
            <a:r>
              <a:rPr lang="en-US" sz="2400" b="1" dirty="0" smtClean="0"/>
              <a:t>The odd thing about this was that a players performance on the field didn’t seem to automatically mean a player was going to be paid more.</a:t>
            </a:r>
            <a:endParaRPr lang="en-US" sz="2400" b="1" dirty="0"/>
          </a:p>
        </p:txBody>
      </p:sp>
    </p:spTree>
    <p:extLst>
      <p:ext uri="{BB962C8B-B14F-4D97-AF65-F5344CB8AC3E}">
        <p14:creationId xmlns:p14="http://schemas.microsoft.com/office/powerpoint/2010/main" val="1016466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097562-1982-4149-966B-5AF60DF14050}"/>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1662367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EB629-DAF3-584C-96DB-987C42C72DF3}"/>
              </a:ext>
            </a:extLst>
          </p:cNvPr>
          <p:cNvSpPr>
            <a:spLocks noGrp="1"/>
          </p:cNvSpPr>
          <p:nvPr>
            <p:ph type="title"/>
          </p:nvPr>
        </p:nvSpPr>
        <p:spPr/>
        <p:txBody>
          <a:bodyPr/>
          <a:lstStyle/>
          <a:p>
            <a:r>
              <a:rPr lang="en-US" dirty="0"/>
              <a:t>Alex’s Background</a:t>
            </a:r>
          </a:p>
        </p:txBody>
      </p:sp>
      <p:sp>
        <p:nvSpPr>
          <p:cNvPr id="3" name="Content Placeholder 2">
            <a:extLst>
              <a:ext uri="{FF2B5EF4-FFF2-40B4-BE49-F238E27FC236}">
                <a16:creationId xmlns:a16="http://schemas.microsoft.com/office/drawing/2014/main" id="{F0F11BA4-982B-0345-99F6-EFEC1C7B66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18881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D8741D-74CA-4445-9F46-11BA3C8B61B7}"/>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1507794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76F3C4-DEEF-EA4E-9E43-77481CFEE9E0}"/>
              </a:ext>
            </a:extLst>
          </p:cNvPr>
          <p:cNvPicPr>
            <a:picLocks noChangeAspect="1"/>
          </p:cNvPicPr>
          <p:nvPr/>
        </p:nvPicPr>
        <p:blipFill>
          <a:blip r:embed="rId2"/>
          <a:stretch>
            <a:fillRect/>
          </a:stretch>
        </p:blipFill>
        <p:spPr>
          <a:xfrm>
            <a:off x="57150" y="838200"/>
            <a:ext cx="12077700" cy="5181600"/>
          </a:xfrm>
          <a:prstGeom prst="rect">
            <a:avLst/>
          </a:prstGeom>
        </p:spPr>
      </p:pic>
    </p:spTree>
    <p:extLst>
      <p:ext uri="{BB962C8B-B14F-4D97-AF65-F5344CB8AC3E}">
        <p14:creationId xmlns:p14="http://schemas.microsoft.com/office/powerpoint/2010/main" val="3765558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C185C7-4742-9D46-9D80-689C82513431}"/>
              </a:ext>
            </a:extLst>
          </p:cNvPr>
          <p:cNvPicPr>
            <a:picLocks noChangeAspect="1"/>
          </p:cNvPicPr>
          <p:nvPr/>
        </p:nvPicPr>
        <p:blipFill>
          <a:blip r:embed="rId2"/>
          <a:stretch>
            <a:fillRect/>
          </a:stretch>
        </p:blipFill>
        <p:spPr>
          <a:xfrm>
            <a:off x="82550" y="812800"/>
            <a:ext cx="12026900" cy="5232400"/>
          </a:xfrm>
          <a:prstGeom prst="rect">
            <a:avLst/>
          </a:prstGeom>
        </p:spPr>
      </p:pic>
    </p:spTree>
    <p:extLst>
      <p:ext uri="{BB962C8B-B14F-4D97-AF65-F5344CB8AC3E}">
        <p14:creationId xmlns:p14="http://schemas.microsoft.com/office/powerpoint/2010/main" val="471583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114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C4AA9-1388-594F-AC8E-60CF8D708830}"/>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656764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8D73CE-4333-6C4F-BD21-6160A7B0A680}"/>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1871781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22AB3C-CBD5-4A46-BCE4-657A954DECB0}"/>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47119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936308-86B5-2F4E-B93B-13EB51261311}"/>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1442919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98534F-D341-6541-910E-402E828079B9}"/>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1342269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EBA669-B7A1-1C4A-BAE0-242D674CEEE7}"/>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240381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EB629-DAF3-584C-96DB-987C42C72DF3}"/>
              </a:ext>
            </a:extLst>
          </p:cNvPr>
          <p:cNvSpPr>
            <a:spLocks noGrp="1"/>
          </p:cNvSpPr>
          <p:nvPr>
            <p:ph type="title"/>
          </p:nvPr>
        </p:nvSpPr>
        <p:spPr/>
        <p:txBody>
          <a:bodyPr/>
          <a:lstStyle/>
          <a:p>
            <a:r>
              <a:rPr lang="en-US" dirty="0"/>
              <a:t>Anthony’s Background</a:t>
            </a:r>
          </a:p>
        </p:txBody>
      </p:sp>
      <p:sp>
        <p:nvSpPr>
          <p:cNvPr id="3" name="Content Placeholder 2">
            <a:extLst>
              <a:ext uri="{FF2B5EF4-FFF2-40B4-BE49-F238E27FC236}">
                <a16:creationId xmlns:a16="http://schemas.microsoft.com/office/drawing/2014/main" id="{F0F11BA4-982B-0345-99F6-EFEC1C7B6625}"/>
              </a:ext>
            </a:extLst>
          </p:cNvPr>
          <p:cNvSpPr>
            <a:spLocks noGrp="1"/>
          </p:cNvSpPr>
          <p:nvPr>
            <p:ph idx="1"/>
          </p:nvPr>
        </p:nvSpPr>
        <p:spPr/>
        <p:txBody>
          <a:bodyPr/>
          <a:lstStyle/>
          <a:p>
            <a:r>
              <a:rPr lang="en-US" sz="2400" dirty="0" smtClean="0"/>
              <a:t>Currently working in Education</a:t>
            </a:r>
          </a:p>
          <a:p>
            <a:r>
              <a:rPr lang="en-US" sz="2400" dirty="0" smtClean="0"/>
              <a:t>Bachelor’s degree in Communications and Marketing</a:t>
            </a:r>
          </a:p>
          <a:p>
            <a:r>
              <a:rPr lang="en-US" sz="2400" dirty="0" smtClean="0"/>
              <a:t>Data science is fascinating to me because it has the capacity to change just about everything it touches, it has the power to steer organizational decisions and change the way entire systems function</a:t>
            </a:r>
          </a:p>
          <a:p>
            <a:endParaRPr lang="en-US" dirty="0"/>
          </a:p>
        </p:txBody>
      </p:sp>
    </p:spTree>
    <p:extLst>
      <p:ext uri="{BB962C8B-B14F-4D97-AF65-F5344CB8AC3E}">
        <p14:creationId xmlns:p14="http://schemas.microsoft.com/office/powerpoint/2010/main" val="4168324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5E05B2-449C-2545-A994-08B2C80FE687}"/>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4154764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E11EC9-5B0F-B049-A3BF-62469F331D73}"/>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575875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1E478A-30FD-4B45-98EC-348B1322850D}"/>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046706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0D1FB-C614-0844-B53E-8190EACCF69C}"/>
              </a:ext>
            </a:extLst>
          </p:cNvPr>
          <p:cNvSpPr>
            <a:spLocks noGrp="1"/>
          </p:cNvSpPr>
          <p:nvPr>
            <p:ph type="title"/>
          </p:nvPr>
        </p:nvSpPr>
        <p:spPr/>
        <p:txBody>
          <a:bodyPr/>
          <a:lstStyle/>
          <a:p>
            <a:r>
              <a:rPr lang="en-US" dirty="0"/>
              <a:t>Results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136" y="311727"/>
            <a:ext cx="8685877" cy="5428673"/>
          </a:xfrm>
        </p:spPr>
      </p:pic>
    </p:spTree>
    <p:extLst>
      <p:ext uri="{BB962C8B-B14F-4D97-AF65-F5344CB8AC3E}">
        <p14:creationId xmlns:p14="http://schemas.microsoft.com/office/powerpoint/2010/main" val="247104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5399" y="394855"/>
            <a:ext cx="8552872" cy="5345545"/>
          </a:xfrm>
        </p:spPr>
      </p:pic>
    </p:spTree>
    <p:extLst>
      <p:ext uri="{BB962C8B-B14F-4D97-AF65-F5344CB8AC3E}">
        <p14:creationId xmlns:p14="http://schemas.microsoft.com/office/powerpoint/2010/main" val="1868621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2427" y="1924264"/>
            <a:ext cx="7708437" cy="4817773"/>
          </a:xfrm>
        </p:spPr>
      </p:pic>
    </p:spTree>
    <p:extLst>
      <p:ext uri="{BB962C8B-B14F-4D97-AF65-F5344CB8AC3E}">
        <p14:creationId xmlns:p14="http://schemas.microsoft.com/office/powerpoint/2010/main" val="3660369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699DA-582C-FA45-BB79-A76904E4458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B80EFBA-D02A-7C4B-A34D-FB725854DE4F}"/>
              </a:ext>
            </a:extLst>
          </p:cNvPr>
          <p:cNvSpPr>
            <a:spLocks noGrp="1"/>
          </p:cNvSpPr>
          <p:nvPr>
            <p:ph idx="1"/>
          </p:nvPr>
        </p:nvSpPr>
        <p:spPr/>
        <p:txBody>
          <a:bodyPr/>
          <a:lstStyle/>
          <a:p>
            <a:r>
              <a:rPr lang="en-US" dirty="0" smtClean="0"/>
              <a:t>Teams are paying out higher salaries yes but the average player is still not making what the amount that they should based on their on the field play</a:t>
            </a:r>
          </a:p>
          <a:p>
            <a:r>
              <a:rPr lang="en-US" dirty="0" smtClean="0"/>
              <a:t>Time and opportunities dictate a players earning power more than any other variable</a:t>
            </a:r>
          </a:p>
          <a:p>
            <a:pPr lvl="1"/>
            <a:r>
              <a:rPr lang="en-US" dirty="0" smtClean="0"/>
              <a:t>In conclusion, one single season or even two great seasons will not necessarily mean a huge payday for a given player, only consistent good play over time will have a significant impact on player salary</a:t>
            </a:r>
            <a:endParaRPr lang="en-US" dirty="0"/>
          </a:p>
        </p:txBody>
      </p:sp>
    </p:spTree>
    <p:extLst>
      <p:ext uri="{BB962C8B-B14F-4D97-AF65-F5344CB8AC3E}">
        <p14:creationId xmlns:p14="http://schemas.microsoft.com/office/powerpoint/2010/main" val="3905005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699DA-582C-FA45-BB79-A76904E4458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DB80EFBA-D02A-7C4B-A34D-FB725854DE4F}"/>
              </a:ext>
            </a:extLst>
          </p:cNvPr>
          <p:cNvSpPr>
            <a:spLocks noGrp="1"/>
          </p:cNvSpPr>
          <p:nvPr>
            <p:ph idx="1"/>
          </p:nvPr>
        </p:nvSpPr>
        <p:spPr/>
        <p:txBody>
          <a:bodyPr/>
          <a:lstStyle/>
          <a:p>
            <a:r>
              <a:rPr lang="en-US" dirty="0" smtClean="0"/>
              <a:t>Based on the data and our knowledge of the sport we were surprised by some of our results and would assume that there is more to this story.</a:t>
            </a:r>
          </a:p>
          <a:p>
            <a:r>
              <a:rPr lang="en-US" dirty="0" smtClean="0"/>
              <a:t>Even though we identified a significant change in salary over time, we never really nailed down Why. Further research could focus on collecting more data on player contracts to understand if contract terms potentially caused a lack of immediate response in terms of salary to a players on the field play</a:t>
            </a:r>
            <a:endParaRPr lang="en-US" dirty="0"/>
          </a:p>
        </p:txBody>
      </p:sp>
    </p:spTree>
    <p:extLst>
      <p:ext uri="{BB962C8B-B14F-4D97-AF65-F5344CB8AC3E}">
        <p14:creationId xmlns:p14="http://schemas.microsoft.com/office/powerpoint/2010/main" val="3288644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9318BB-2223-894A-BF91-D3F86C196340}"/>
              </a:ext>
            </a:extLst>
          </p:cNvPr>
          <p:cNvSpPr>
            <a:spLocks noGrp="1"/>
          </p:cNvSpPr>
          <p:nvPr>
            <p:ph type="title"/>
          </p:nvPr>
        </p:nvSpPr>
        <p:spPr>
          <a:xfrm>
            <a:off x="1600200" y="2109991"/>
            <a:ext cx="8991600" cy="2638017"/>
          </a:xfrm>
        </p:spPr>
        <p:txBody>
          <a:bodyPr/>
          <a:lstStyle/>
          <a:p>
            <a:r>
              <a:rPr lang="en-US" dirty="0"/>
              <a:t>Thanks for your time</a:t>
            </a:r>
            <a:br>
              <a:rPr lang="en-US" dirty="0"/>
            </a:br>
            <a:r>
              <a:rPr lang="en-US" dirty="0"/>
              <a:t/>
            </a:r>
            <a:br>
              <a:rPr lang="en-US" dirty="0"/>
            </a:br>
            <a:r>
              <a:rPr lang="en-US" dirty="0"/>
              <a:t>Questions?</a:t>
            </a:r>
          </a:p>
        </p:txBody>
      </p:sp>
    </p:spTree>
    <p:extLst>
      <p:ext uri="{BB962C8B-B14F-4D97-AF65-F5344CB8AC3E}">
        <p14:creationId xmlns:p14="http://schemas.microsoft.com/office/powerpoint/2010/main" val="1106373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53DCE-4E5D-A042-9FD6-BFC31852A26F}"/>
              </a:ext>
            </a:extLst>
          </p:cNvPr>
          <p:cNvSpPr>
            <a:spLocks noGrp="1"/>
          </p:cNvSpPr>
          <p:nvPr>
            <p:ph type="title"/>
          </p:nvPr>
        </p:nvSpPr>
        <p:spPr/>
        <p:txBody>
          <a:bodyPr/>
          <a:lstStyle/>
          <a:p>
            <a:r>
              <a:rPr lang="en-US" dirty="0"/>
              <a:t>Project Background</a:t>
            </a:r>
          </a:p>
        </p:txBody>
      </p:sp>
      <p:sp>
        <p:nvSpPr>
          <p:cNvPr id="3" name="Content Placeholder 2">
            <a:extLst>
              <a:ext uri="{FF2B5EF4-FFF2-40B4-BE49-F238E27FC236}">
                <a16:creationId xmlns:a16="http://schemas.microsoft.com/office/drawing/2014/main" id="{49794269-9285-6B46-BBF2-A6610809E664}"/>
              </a:ext>
            </a:extLst>
          </p:cNvPr>
          <p:cNvSpPr>
            <a:spLocks noGrp="1"/>
          </p:cNvSpPr>
          <p:nvPr>
            <p:ph idx="1"/>
          </p:nvPr>
        </p:nvSpPr>
        <p:spPr>
          <a:xfrm>
            <a:off x="2231136" y="2314087"/>
            <a:ext cx="8305246" cy="4516393"/>
          </a:xfrm>
        </p:spPr>
        <p:txBody>
          <a:bodyPr>
            <a:normAutofit/>
          </a:bodyPr>
          <a:lstStyle/>
          <a:p>
            <a:pPr marL="0" indent="0">
              <a:buNone/>
            </a:pPr>
            <a:endParaRPr lang="en-US" dirty="0" smtClean="0"/>
          </a:p>
          <a:p>
            <a:r>
              <a:rPr lang="en-US" sz="3000" dirty="0" smtClean="0"/>
              <a:t>Oakland A’s and the introduction of Analytics</a:t>
            </a:r>
          </a:p>
          <a:p>
            <a:r>
              <a:rPr lang="en-US" sz="3000" dirty="0" smtClean="0"/>
              <a:t>A deep dive into the statistics of baseball</a:t>
            </a:r>
          </a:p>
          <a:p>
            <a:r>
              <a:rPr lang="en-US" sz="3000" dirty="0" smtClean="0"/>
              <a:t>How has the game changed?</a:t>
            </a:r>
          </a:p>
          <a:p>
            <a:r>
              <a:rPr lang="en-US" sz="3000" dirty="0" smtClean="0"/>
              <a:t>How have teams strategized differently?</a:t>
            </a:r>
          </a:p>
          <a:p>
            <a:r>
              <a:rPr lang="en-US" sz="3000" dirty="0" smtClean="0"/>
              <a:t>Can we quantify that change by analyzing player salaries?</a:t>
            </a:r>
          </a:p>
          <a:p>
            <a:endParaRPr lang="en-US" sz="3000" dirty="0"/>
          </a:p>
        </p:txBody>
      </p:sp>
    </p:spTree>
    <p:extLst>
      <p:ext uri="{BB962C8B-B14F-4D97-AF65-F5344CB8AC3E}">
        <p14:creationId xmlns:p14="http://schemas.microsoft.com/office/powerpoint/2010/main" val="904490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5DE5-0610-DA42-B744-01F52675A2B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5458B32-9945-C04B-8216-DD79D339AF07}"/>
              </a:ext>
            </a:extLst>
          </p:cNvPr>
          <p:cNvSpPr>
            <a:spLocks noGrp="1"/>
          </p:cNvSpPr>
          <p:nvPr>
            <p:ph idx="1"/>
          </p:nvPr>
        </p:nvSpPr>
        <p:spPr/>
        <p:txBody>
          <a:bodyPr/>
          <a:lstStyle/>
          <a:p>
            <a:r>
              <a:rPr lang="en-US" dirty="0"/>
              <a:t>Used data from 2 main sources:</a:t>
            </a:r>
          </a:p>
          <a:p>
            <a:pPr lvl="1"/>
            <a:r>
              <a:rPr lang="en-US" dirty="0"/>
              <a:t>Lahman’s Baseball Database &amp; Baseball Reference’s WAR data</a:t>
            </a:r>
          </a:p>
          <a:p>
            <a:r>
              <a:rPr lang="en-US" dirty="0"/>
              <a:t>Lahman’s Database</a:t>
            </a:r>
          </a:p>
          <a:p>
            <a:pPr lvl="1"/>
            <a:r>
              <a:rPr lang="en-US" dirty="0"/>
              <a:t>Compiled by Sean </a:t>
            </a:r>
            <a:r>
              <a:rPr lang="en-US" dirty="0" err="1"/>
              <a:t>Lahman</a:t>
            </a:r>
            <a:r>
              <a:rPr lang="en-US" dirty="0"/>
              <a:t>, an award-winning reporter &amp; sports statistician</a:t>
            </a:r>
          </a:p>
          <a:p>
            <a:pPr lvl="1"/>
            <a:r>
              <a:rPr lang="en-US" dirty="0"/>
              <a:t>The preeminent data source for baseball analysis</a:t>
            </a:r>
          </a:p>
          <a:p>
            <a:pPr lvl="1"/>
            <a:r>
              <a:rPr lang="en-US" dirty="0"/>
              <a:t>Consists of 24 different datasets on various baseball-related topics</a:t>
            </a:r>
          </a:p>
          <a:p>
            <a:pPr lvl="1"/>
            <a:r>
              <a:rPr lang="en-US" dirty="0"/>
              <a:t>We used: Batting, Pitching, Fielding, Salaries, People, &amp; Teams</a:t>
            </a:r>
          </a:p>
        </p:txBody>
      </p:sp>
    </p:spTree>
    <p:extLst>
      <p:ext uri="{BB962C8B-B14F-4D97-AF65-F5344CB8AC3E}">
        <p14:creationId xmlns:p14="http://schemas.microsoft.com/office/powerpoint/2010/main" val="2418529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5DE5-0610-DA42-B744-01F52675A2B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5458B32-9945-C04B-8216-DD79D339AF07}"/>
              </a:ext>
            </a:extLst>
          </p:cNvPr>
          <p:cNvSpPr>
            <a:spLocks noGrp="1"/>
          </p:cNvSpPr>
          <p:nvPr>
            <p:ph idx="1"/>
          </p:nvPr>
        </p:nvSpPr>
        <p:spPr>
          <a:xfrm>
            <a:off x="2231136" y="2638044"/>
            <a:ext cx="7729728" cy="3816022"/>
          </a:xfrm>
        </p:spPr>
        <p:txBody>
          <a:bodyPr/>
          <a:lstStyle/>
          <a:p>
            <a:r>
              <a:rPr lang="en-US" dirty="0"/>
              <a:t>Datasets contained over 100,000 entries</a:t>
            </a:r>
          </a:p>
          <a:p>
            <a:pPr lvl="1"/>
            <a:r>
              <a:rPr lang="en-US" dirty="0"/>
              <a:t>Each entry represents one player’s performance for one season</a:t>
            </a:r>
          </a:p>
          <a:p>
            <a:pPr lvl="1"/>
            <a:r>
              <a:rPr lang="en-US" dirty="0"/>
              <a:t>Salary data only for 1985-2016</a:t>
            </a:r>
          </a:p>
          <a:p>
            <a:r>
              <a:rPr lang="en-US" dirty="0"/>
              <a:t>Subset data to create two different data frames for 1995-1999 &amp; 2015-2019</a:t>
            </a:r>
          </a:p>
          <a:p>
            <a:pPr lvl="1"/>
            <a:r>
              <a:rPr lang="en-US" dirty="0"/>
              <a:t>Pre-sabermetric revolution and post-sabermetric revolution</a:t>
            </a:r>
          </a:p>
          <a:p>
            <a:r>
              <a:rPr lang="en-US" dirty="0" err="1"/>
              <a:t>BattingA</a:t>
            </a:r>
            <a:r>
              <a:rPr lang="en-US" dirty="0"/>
              <a:t>: 6,363 entries</a:t>
            </a:r>
          </a:p>
          <a:p>
            <a:r>
              <a:rPr lang="en-US" dirty="0" err="1"/>
              <a:t>BattingB</a:t>
            </a:r>
            <a:r>
              <a:rPr lang="en-US" dirty="0"/>
              <a:t>: 7,566 entries</a:t>
            </a:r>
          </a:p>
          <a:p>
            <a:r>
              <a:rPr lang="en-US" dirty="0" err="1"/>
              <a:t>PitchingA</a:t>
            </a:r>
            <a:r>
              <a:rPr lang="en-US" dirty="0"/>
              <a:t>: 3,070 entries</a:t>
            </a:r>
          </a:p>
          <a:p>
            <a:r>
              <a:rPr lang="en-US" dirty="0" err="1"/>
              <a:t>PitchingB</a:t>
            </a:r>
            <a:r>
              <a:rPr lang="en-US" dirty="0"/>
              <a:t>: 4,294 entries</a:t>
            </a:r>
          </a:p>
        </p:txBody>
      </p:sp>
    </p:spTree>
    <p:extLst>
      <p:ext uri="{BB962C8B-B14F-4D97-AF65-F5344CB8AC3E}">
        <p14:creationId xmlns:p14="http://schemas.microsoft.com/office/powerpoint/2010/main" val="3865734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6" y="2638043"/>
            <a:ext cx="7729728" cy="3958065"/>
          </a:xfrm>
        </p:spPr>
        <p:txBody>
          <a:bodyPr>
            <a:normAutofit lnSpcReduction="10000"/>
          </a:bodyPr>
          <a:lstStyle/>
          <a:p>
            <a:r>
              <a:rPr lang="en-US" dirty="0"/>
              <a:t>Important Variables:</a:t>
            </a:r>
          </a:p>
          <a:p>
            <a:pPr lvl="1"/>
            <a:r>
              <a:rPr lang="en-US" dirty="0"/>
              <a:t>HR (</a:t>
            </a:r>
            <a:r>
              <a:rPr lang="en-US" dirty="0" err="1"/>
              <a:t>BattingA</a:t>
            </a:r>
            <a:r>
              <a:rPr lang="en-US" dirty="0"/>
              <a:t>):  Min. 1st Qu.  Median    Mean 3rd Qu.    Max. </a:t>
            </a:r>
          </a:p>
          <a:p>
            <a:pPr marL="228600" lvl="1" indent="0">
              <a:buNone/>
            </a:pPr>
            <a:r>
              <a:rPr lang="en-US" dirty="0"/>
              <a:t>	              0.000   2.000   5.000     9.279  13.000   70.000</a:t>
            </a:r>
          </a:p>
          <a:p>
            <a:pPr lvl="1"/>
            <a:r>
              <a:rPr lang="en-US" dirty="0"/>
              <a:t>HR (</a:t>
            </a:r>
            <a:r>
              <a:rPr lang="en-US" dirty="0" err="1"/>
              <a:t>BattingB</a:t>
            </a:r>
            <a:r>
              <a:rPr lang="en-US" dirty="0"/>
              <a:t>): Min. 1st Qu.  Median    Mean 3rd Qu.    Max. </a:t>
            </a:r>
          </a:p>
          <a:p>
            <a:pPr marL="228600" lvl="1" indent="0">
              <a:buNone/>
            </a:pPr>
            <a:r>
              <a:rPr lang="en-US" dirty="0"/>
              <a:t>	             0.00    2.00    7.00       10.36   15.00      59.00 </a:t>
            </a:r>
          </a:p>
          <a:p>
            <a:pPr lvl="1"/>
            <a:r>
              <a:rPr lang="en-US" dirty="0"/>
              <a:t>RBI (</a:t>
            </a:r>
            <a:r>
              <a:rPr lang="en-US" dirty="0" err="1"/>
              <a:t>BattingA</a:t>
            </a:r>
            <a:r>
              <a:rPr lang="en-US" dirty="0"/>
              <a:t>): Min. 1st Qu.  Median    Mean 3rd Qu.    Max.</a:t>
            </a:r>
          </a:p>
          <a:p>
            <a:pPr marL="228600" lvl="1" indent="0">
              <a:buNone/>
            </a:pPr>
            <a:r>
              <a:rPr lang="en-US" dirty="0"/>
              <a:t>	              0.00    4.00   17.00       30.05   46.00    165.00 </a:t>
            </a:r>
          </a:p>
          <a:p>
            <a:pPr lvl="1"/>
            <a:r>
              <a:rPr lang="en-US" dirty="0"/>
              <a:t>RBI (</a:t>
            </a:r>
            <a:r>
              <a:rPr lang="en-US" dirty="0" err="1"/>
              <a:t>BattingB</a:t>
            </a:r>
            <a:r>
              <a:rPr lang="en-US" dirty="0"/>
              <a:t>): Min. 1st Qu.  Median    Mean 3rd Qu.    Max. </a:t>
            </a:r>
          </a:p>
          <a:p>
            <a:pPr marL="228600" lvl="1" indent="0">
              <a:buNone/>
            </a:pPr>
            <a:r>
              <a:rPr lang="en-US" dirty="0"/>
              <a:t>	              0.00    4.00   18.00      28.97   48.00     133.00</a:t>
            </a:r>
          </a:p>
          <a:p>
            <a:pPr lvl="1"/>
            <a:r>
              <a:rPr lang="en-US" dirty="0"/>
              <a:t>Salary (Salaries): Min.  1st Qu.   Median     Mean    3rd Qu.     Max. </a:t>
            </a:r>
          </a:p>
          <a:p>
            <a:pPr marL="228600" lvl="1" indent="0">
              <a:buNone/>
            </a:pPr>
            <a:r>
              <a:rPr lang="en-US" dirty="0"/>
              <a:t>		0     294702   550000   2085634  2350000   33000000</a:t>
            </a:r>
          </a:p>
        </p:txBody>
      </p:sp>
    </p:spTree>
    <p:extLst>
      <p:ext uri="{BB962C8B-B14F-4D97-AF65-F5344CB8AC3E}">
        <p14:creationId xmlns:p14="http://schemas.microsoft.com/office/powerpoint/2010/main" val="1853124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6" y="2638043"/>
            <a:ext cx="7729728" cy="4064597"/>
          </a:xfrm>
        </p:spPr>
        <p:txBody>
          <a:bodyPr>
            <a:normAutofit fontScale="92500" lnSpcReduction="10000"/>
          </a:bodyPr>
          <a:lstStyle/>
          <a:p>
            <a:pPr lvl="1"/>
            <a:r>
              <a:rPr lang="en-US" dirty="0"/>
              <a:t>SO (</a:t>
            </a:r>
            <a:r>
              <a:rPr lang="en-US" dirty="0" err="1"/>
              <a:t>PitchingA</a:t>
            </a:r>
            <a:r>
              <a:rPr lang="en-US" dirty="0"/>
              <a:t>): Min. 1st Qu.  Median    Mean 3rd Qu.    Max. </a:t>
            </a:r>
          </a:p>
          <a:p>
            <a:pPr marL="228600" lvl="1" indent="0">
              <a:buNone/>
            </a:pPr>
            <a:r>
              <a:rPr lang="en-US" dirty="0"/>
              <a:t>		0.00   11.00   33.50     48.10   68.75    364.00</a:t>
            </a:r>
          </a:p>
          <a:p>
            <a:pPr lvl="1"/>
            <a:r>
              <a:rPr lang="en-US" dirty="0"/>
              <a:t>SO (</a:t>
            </a:r>
            <a:r>
              <a:rPr lang="en-US" dirty="0" err="1"/>
              <a:t>PitchingB</a:t>
            </a:r>
            <a:r>
              <a:rPr lang="en-US" dirty="0"/>
              <a:t>): Min. 1st Qu.  Median    Mean 3rd Qu.    Max. </a:t>
            </a:r>
          </a:p>
          <a:p>
            <a:pPr marL="228600" lvl="1" indent="0">
              <a:buNone/>
            </a:pPr>
            <a:r>
              <a:rPr lang="en-US" dirty="0"/>
              <a:t>	              0.00    9.00   30.00       46.71   66.00    326.00</a:t>
            </a:r>
          </a:p>
          <a:p>
            <a:pPr lvl="1"/>
            <a:r>
              <a:rPr lang="en-US" dirty="0"/>
              <a:t>ERA (</a:t>
            </a:r>
            <a:r>
              <a:rPr lang="en-US" dirty="0" err="1"/>
              <a:t>PitchingA</a:t>
            </a:r>
            <a:r>
              <a:rPr lang="en-US" dirty="0"/>
              <a:t>): Min. 1st Qu.  Median    Mean 3rd Qu.    Max.</a:t>
            </a:r>
          </a:p>
          <a:p>
            <a:pPr marL="228600" lvl="1" indent="0">
              <a:buNone/>
            </a:pPr>
            <a:r>
              <a:rPr lang="en-US" dirty="0"/>
              <a:t>		0.000   3.660   4.760     5.768   6.260   162.000</a:t>
            </a:r>
          </a:p>
          <a:p>
            <a:pPr lvl="1"/>
            <a:r>
              <a:rPr lang="en-US" dirty="0"/>
              <a:t>ERA (</a:t>
            </a:r>
            <a:r>
              <a:rPr lang="en-US" dirty="0" err="1"/>
              <a:t>PitchingB</a:t>
            </a:r>
            <a:r>
              <a:rPr lang="en-US" dirty="0"/>
              <a:t>): Min. 1st Qu.  Median    Mean 3rd Qu.    Max.</a:t>
            </a:r>
          </a:p>
          <a:p>
            <a:pPr marL="228600" lvl="1" indent="0">
              <a:buNone/>
            </a:pPr>
            <a:r>
              <a:rPr lang="en-US" dirty="0"/>
              <a:t>		0.000   3.240   4.390     5.557   6.000   162.000</a:t>
            </a:r>
          </a:p>
          <a:p>
            <a:pPr lvl="1"/>
            <a:r>
              <a:rPr lang="en-US" dirty="0"/>
              <a:t>W (</a:t>
            </a:r>
            <a:r>
              <a:rPr lang="en-US" dirty="0" err="1"/>
              <a:t>PitchingA</a:t>
            </a:r>
            <a:r>
              <a:rPr lang="en-US" dirty="0"/>
              <a:t>): Min. 1st Qu.  Median    Mean 3rd Qu.    Max. </a:t>
            </a:r>
          </a:p>
          <a:p>
            <a:pPr marL="228600" lvl="1" indent="0">
              <a:buNone/>
            </a:pPr>
            <a:r>
              <a:rPr lang="en-US" dirty="0"/>
              <a:t>	              0.000   0.000   2.000    3.715   5.000    24.000</a:t>
            </a:r>
          </a:p>
          <a:p>
            <a:pPr lvl="1"/>
            <a:r>
              <a:rPr lang="en-US" dirty="0"/>
              <a:t>W (</a:t>
            </a:r>
            <a:r>
              <a:rPr lang="en-US" dirty="0" err="1"/>
              <a:t>PitchingB</a:t>
            </a:r>
            <a:r>
              <a:rPr lang="en-US" dirty="0"/>
              <a:t>): Min. 1st Qu.  Median    Mean 3rd Qu.    Max. </a:t>
            </a:r>
          </a:p>
          <a:p>
            <a:pPr marL="228600" lvl="1" indent="0">
              <a:buNone/>
            </a:pPr>
            <a:r>
              <a:rPr lang="en-US" dirty="0"/>
              <a:t>	             0.000   0.000   1.000     2.829   4.000    22.000</a:t>
            </a:r>
          </a:p>
        </p:txBody>
      </p:sp>
    </p:spTree>
    <p:extLst>
      <p:ext uri="{BB962C8B-B14F-4D97-AF65-F5344CB8AC3E}">
        <p14:creationId xmlns:p14="http://schemas.microsoft.com/office/powerpoint/2010/main" val="1822790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5DE5-0610-DA42-B744-01F52675A2B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5458B32-9945-C04B-8216-DD79D339AF07}"/>
              </a:ext>
            </a:extLst>
          </p:cNvPr>
          <p:cNvSpPr>
            <a:spLocks noGrp="1"/>
          </p:cNvSpPr>
          <p:nvPr>
            <p:ph idx="1"/>
          </p:nvPr>
        </p:nvSpPr>
        <p:spPr/>
        <p:txBody>
          <a:bodyPr/>
          <a:lstStyle/>
          <a:p>
            <a:pPr>
              <a:lnSpc>
                <a:spcPct val="150000"/>
              </a:lnSpc>
            </a:pPr>
            <a:r>
              <a:rPr lang="en-US" dirty="0"/>
              <a:t>Baseball Reference Batting/Pitching WAR datasets</a:t>
            </a:r>
          </a:p>
          <a:p>
            <a:pPr lvl="1">
              <a:lnSpc>
                <a:spcPct val="150000"/>
              </a:lnSpc>
            </a:pPr>
            <a:r>
              <a:rPr lang="en-US" dirty="0"/>
              <a:t>Compiled by Baseball Reference, an online encyclopedia which provides detailed statistics throughout the history of organized baseball</a:t>
            </a:r>
          </a:p>
          <a:p>
            <a:pPr lvl="1">
              <a:lnSpc>
                <a:spcPct val="150000"/>
              </a:lnSpc>
            </a:pPr>
            <a:r>
              <a:rPr lang="en-US" dirty="0"/>
              <a:t>Consists of 2 separate datasets, one for batting metrics, one for pitching metrics</a:t>
            </a:r>
          </a:p>
          <a:p>
            <a:pPr lvl="1">
              <a:lnSpc>
                <a:spcPct val="150000"/>
              </a:lnSpc>
            </a:pPr>
            <a:r>
              <a:rPr lang="en-US" dirty="0"/>
              <a:t>Contains new, advanced metrics such as Wins Above Replacement, OPS+, ERA+</a:t>
            </a:r>
          </a:p>
        </p:txBody>
      </p:sp>
    </p:spTree>
    <p:extLst>
      <p:ext uri="{BB962C8B-B14F-4D97-AF65-F5344CB8AC3E}">
        <p14:creationId xmlns:p14="http://schemas.microsoft.com/office/powerpoint/2010/main" val="201171098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{7F59CE2C-37F2-EA43-9D0E-C3A0D73BA3C0}tf10001120</Template>
  <TotalTime>3353</TotalTime>
  <Words>1246</Words>
  <Application>Microsoft Office PowerPoint</Application>
  <PresentationFormat>Widescreen</PresentationFormat>
  <Paragraphs>124</Paragraphs>
  <Slides>38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Gill Sans MT</vt:lpstr>
      <vt:lpstr>Parcel</vt:lpstr>
      <vt:lpstr>salaryball</vt:lpstr>
      <vt:lpstr>Alex’s Background</vt:lpstr>
      <vt:lpstr>Anthony’s Background</vt:lpstr>
      <vt:lpstr>Project Background</vt:lpstr>
      <vt:lpstr>Methods</vt:lpstr>
      <vt:lpstr>Methods</vt:lpstr>
      <vt:lpstr>Methods</vt:lpstr>
      <vt:lpstr>Methods</vt:lpstr>
      <vt:lpstr>Methods</vt:lpstr>
      <vt:lpstr>Methods</vt:lpstr>
      <vt:lpstr>Methods</vt:lpstr>
      <vt:lpstr>Methods</vt:lpstr>
      <vt:lpstr>Methods</vt:lpstr>
      <vt:lpstr>PowerPoint Presentation</vt:lpstr>
      <vt:lpstr>The Yankees Spend the More than any other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Summary</vt:lpstr>
      <vt:lpstr>Conclusions</vt:lpstr>
      <vt:lpstr>Thanks for your time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salaryball</dc:title>
  <dc:creator>Alexander Thompson</dc:creator>
  <cp:lastModifiedBy>Anthony A Zippay</cp:lastModifiedBy>
  <cp:revision>48</cp:revision>
  <dcterms:created xsi:type="dcterms:W3CDTF">2020-04-01T22:41:32Z</dcterms:created>
  <dcterms:modified xsi:type="dcterms:W3CDTF">2020-04-07T02:45:34Z</dcterms:modified>
</cp:coreProperties>
</file>